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EB001A-5EFF-48D1-806E-22F6BCA442F1}" type="datetimeFigureOut">
              <a:rPr lang="en-US" smtClean="0"/>
              <a:pPr/>
              <a:t>8/10/2024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CBC22B2-5614-424D-966F-53508228C5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B001A-5EFF-48D1-806E-22F6BCA442F1}" type="datetimeFigureOut">
              <a:rPr lang="en-US" smtClean="0"/>
              <a:pPr/>
              <a:t>8/10/2024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C22B2-5614-424D-966F-53508228C5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B001A-5EFF-48D1-806E-22F6BCA442F1}" type="datetimeFigureOut">
              <a:rPr lang="en-US" smtClean="0"/>
              <a:pPr/>
              <a:t>8/10/2024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C22B2-5614-424D-966F-53508228C5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B001A-5EFF-48D1-806E-22F6BCA442F1}" type="datetimeFigureOut">
              <a:rPr lang="en-US" smtClean="0"/>
              <a:pPr/>
              <a:t>8/10/2024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C22B2-5614-424D-966F-53508228C5B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EB001A-5EFF-48D1-806E-22F6BCA442F1}" type="datetimeFigureOut">
              <a:rPr lang="en-US" smtClean="0"/>
              <a:pPr/>
              <a:t>8/10/2024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CBC22B2-5614-424D-966F-53508228C5B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EB001A-5EFF-48D1-806E-22F6BCA442F1}" type="datetimeFigureOut">
              <a:rPr lang="en-US" smtClean="0"/>
              <a:pPr/>
              <a:t>8/10/2024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BC22B2-5614-424D-966F-53508228C5B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EB001A-5EFF-48D1-806E-22F6BCA442F1}" type="datetimeFigureOut">
              <a:rPr lang="en-US" smtClean="0"/>
              <a:pPr/>
              <a:t>8/10/2024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CBC22B2-5614-424D-966F-53508228C5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EB001A-5EFF-48D1-806E-22F6BCA442F1}" type="datetimeFigureOut">
              <a:rPr lang="en-US" smtClean="0"/>
              <a:pPr/>
              <a:t>8/10/2024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CBC22B2-5614-424D-966F-53508228C5B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EB001A-5EFF-48D1-806E-22F6BCA442F1}" type="datetimeFigureOut">
              <a:rPr lang="en-US" smtClean="0"/>
              <a:pPr/>
              <a:t>8/10/2024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CBC22B2-5614-424D-966F-53508228C5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EB001A-5EFF-48D1-806E-22F6BCA442F1}" type="datetimeFigureOut">
              <a:rPr lang="en-US" smtClean="0"/>
              <a:pPr/>
              <a:t>8/10/2024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CBC22B2-5614-424D-966F-53508228C5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EB001A-5EFF-48D1-806E-22F6BCA442F1}" type="datetimeFigureOut">
              <a:rPr lang="en-US" smtClean="0"/>
              <a:pPr/>
              <a:t>8/10/2024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CBC22B2-5614-424D-966F-53508228C5B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EB001A-5EFF-48D1-806E-22F6BCA442F1}" type="datetimeFigureOut">
              <a:rPr lang="en-US" smtClean="0"/>
              <a:pPr/>
              <a:t>8/10/2024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BC22B2-5614-424D-966F-53508228C5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Mitra" pitchFamily="2" charset="-78"/>
              </a:rPr>
              <a:t>اصول تغذیه با شیر مادر</a:t>
            </a:r>
            <a:endParaRPr lang="en-US" dirty="0">
              <a:cs typeface="B Mitra" pitchFamily="2" charset="-78"/>
            </a:endParaRPr>
          </a:p>
        </p:txBody>
      </p:sp>
      <p:sp>
        <p:nvSpPr>
          <p:cNvPr id="3" name="Subtitle 2"/>
          <p:cNvSpPr>
            <a:spLocks noGrp="1"/>
          </p:cNvSpPr>
          <p:nvPr>
            <p:ph type="subTitle" idx="1"/>
          </p:nvPr>
        </p:nvSpPr>
        <p:spPr/>
        <p:txBody>
          <a:bodyPr/>
          <a:lstStyle/>
          <a:p>
            <a:r>
              <a:rPr lang="fa-IR" dirty="0" smtClean="0">
                <a:cs typeface="B Mitra" pitchFamily="2" charset="-78"/>
              </a:rPr>
              <a:t>منیژه رحیمی</a:t>
            </a:r>
            <a:endParaRPr lang="en-US" dirty="0">
              <a:cs typeface="B Mitra"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85000" lnSpcReduction="20000"/>
          </a:bodyPr>
          <a:lstStyle/>
          <a:p>
            <a:pPr algn="r" rtl="1"/>
            <a:r>
              <a:rPr lang="fa-IR" sz="2800" dirty="0" smtClean="0">
                <a:solidFill>
                  <a:srgbClr val="FF0000"/>
                </a:solidFill>
                <a:cs typeface="B Titr" pitchFamily="2" charset="-78"/>
              </a:rPr>
              <a:t>دفعات و طول مدت هر تغذیه و عوامل موثر بر آن</a:t>
            </a:r>
          </a:p>
          <a:p>
            <a:pPr algn="r" rtl="1"/>
            <a:r>
              <a:rPr lang="fa-IR" sz="2800" dirty="0" smtClean="0">
                <a:cs typeface="B Mitra" pitchFamily="2" charset="-78"/>
              </a:rPr>
              <a:t>شیرخوار باید هر زمان که میل دارد در شب یا روز مستقیما از پستان مادرش شیر بخورد. (</a:t>
            </a:r>
            <a:r>
              <a:rPr lang="en-US" sz="2800" dirty="0" smtClean="0">
                <a:cs typeface="B Mitra" pitchFamily="2" charset="-78"/>
              </a:rPr>
              <a:t>On demand feeding</a:t>
            </a:r>
            <a:r>
              <a:rPr lang="fa-IR" sz="2800" dirty="0" smtClean="0">
                <a:cs typeface="B Mitra" pitchFamily="2" charset="-78"/>
              </a:rPr>
              <a:t>)</a:t>
            </a:r>
          </a:p>
          <a:p>
            <a:pPr algn="r" rtl="1"/>
            <a:r>
              <a:rPr lang="fa-IR" sz="2800" dirty="0" smtClean="0">
                <a:cs typeface="B Mitra" pitchFamily="2" charset="-78"/>
              </a:rPr>
              <a:t>اگرچه دفعات شیرخوردن به تعداد 8 تا 12 بار توصیه شده ولی دفعات تغذیه از پستان مادر در طی شبانه روز بر حسب میل خود شیرخوار و ظهور علائم گرسنگی متفاوت است.</a:t>
            </a:r>
          </a:p>
          <a:p>
            <a:pPr algn="r" rtl="1"/>
            <a:r>
              <a:rPr lang="fa-IR" sz="2800" dirty="0" smtClean="0">
                <a:solidFill>
                  <a:srgbClr val="C00000"/>
                </a:solidFill>
                <a:cs typeface="B Mitra" pitchFamily="2" charset="-78"/>
              </a:rPr>
              <a:t>آشنایی مادران با علائم اولیه و دیررس گرسنگی بسیار ضروری است:</a:t>
            </a:r>
          </a:p>
          <a:p>
            <a:pPr algn="r" rtl="1"/>
            <a:r>
              <a:rPr lang="fa-IR" sz="2800" dirty="0" smtClean="0">
                <a:solidFill>
                  <a:srgbClr val="0070C0"/>
                </a:solidFill>
                <a:cs typeface="B Mitra" pitchFamily="2" charset="-78"/>
              </a:rPr>
              <a:t>علائم اولیه گرسنگی:</a:t>
            </a:r>
          </a:p>
          <a:p>
            <a:pPr algn="r" rtl="1"/>
            <a:r>
              <a:rPr lang="fa-IR" sz="2800" dirty="0" smtClean="0">
                <a:cs typeface="B Mitra" pitchFamily="2" charset="-78"/>
              </a:rPr>
              <a:t>شیرخوار سر خود را به طرف صدای مادر می چرخاند و دهانش را باز می کند.</a:t>
            </a:r>
          </a:p>
          <a:p>
            <a:pPr algn="r" rtl="1"/>
            <a:r>
              <a:rPr lang="fa-IR" sz="2800" dirty="0" smtClean="0">
                <a:cs typeface="B Mitra" pitchFamily="2" charset="-78"/>
              </a:rPr>
              <a:t>لباس یا ملافه را مزه مزه کرده و زبانش را تکان می دهد.</a:t>
            </a:r>
          </a:p>
          <a:p>
            <a:pPr algn="r" rtl="1"/>
            <a:r>
              <a:rPr lang="fa-IR" sz="2800" dirty="0" smtClean="0">
                <a:cs typeface="B Mitra" pitchFamily="2" charset="-78"/>
              </a:rPr>
              <a:t>دست هایش را به صورت حرکات نامنظم تکان می دهد.</a:t>
            </a:r>
          </a:p>
          <a:p>
            <a:pPr algn="r" rtl="1"/>
            <a:r>
              <a:rPr lang="fa-IR" sz="2800" dirty="0" smtClean="0">
                <a:cs typeface="B Mitra" pitchFamily="2" charset="-78"/>
              </a:rPr>
              <a:t>مچ دست هایش را به طرف دهان می برد.</a:t>
            </a:r>
          </a:p>
          <a:p>
            <a:pPr algn="r" rtl="1"/>
            <a:r>
              <a:rPr lang="fa-IR" sz="2800" dirty="0" smtClean="0">
                <a:cs typeface="B Mitra" pitchFamily="2" charset="-78"/>
              </a:rPr>
              <a:t>در صورت عدم توجه به علائم مذکور، حرکات شیرخوار تشدید می یابد.</a:t>
            </a:r>
          </a:p>
          <a:p>
            <a:pPr algn="r" rtl="1"/>
            <a:r>
              <a:rPr lang="fa-IR" sz="2800" dirty="0" smtClean="0">
                <a:cs typeface="B Mitra" pitchFamily="2" charset="-78"/>
              </a:rPr>
              <a:t>شروع به نق زدن می کند.</a:t>
            </a:r>
          </a:p>
          <a:p>
            <a:pPr algn="r" rtl="1"/>
            <a:endParaRPr lang="en-US" sz="2800"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شیوه تغذیه شیرخواران در ماه های اول زندگی</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solidFill>
                  <a:srgbClr val="0070C0"/>
                </a:solidFill>
                <a:cs typeface="B Mitra" pitchFamily="2" charset="-78"/>
              </a:rPr>
              <a:t>علائم دیررس گرسنگی:</a:t>
            </a:r>
          </a:p>
          <a:p>
            <a:pPr algn="r" rtl="1"/>
            <a:r>
              <a:rPr lang="fa-IR" dirty="0" smtClean="0">
                <a:cs typeface="B Mitra" pitchFamily="2" charset="-78"/>
              </a:rPr>
              <a:t>شیرخوار ابرو و پیشانی اش را در هم می کشد.</a:t>
            </a:r>
          </a:p>
          <a:p>
            <a:pPr algn="r" rtl="1"/>
            <a:r>
              <a:rPr lang="fa-IR" dirty="0" smtClean="0">
                <a:cs typeface="B Mitra" pitchFamily="2" charset="-78"/>
              </a:rPr>
              <a:t>دهانش را کاملا باز کرده و سرش را با عصبانیت به این طرف و آن طرف می برد و بازوانش را خم می کند و پاهایش را شبیه به حرکات دوچرخه زدن تکان می دهد.</a:t>
            </a:r>
          </a:p>
          <a:p>
            <a:pPr algn="r" rtl="1"/>
            <a:r>
              <a:rPr lang="fa-IR" dirty="0" smtClean="0">
                <a:cs typeface="B Mitra" pitchFamily="2" charset="-78"/>
              </a:rPr>
              <a:t>با دست های مشت شده دهانش را جستجو می کند.</a:t>
            </a:r>
          </a:p>
          <a:p>
            <a:pPr algn="r" rtl="1"/>
            <a:r>
              <a:rPr lang="fa-IR" dirty="0" smtClean="0">
                <a:cs typeface="B Mitra" pitchFamily="2" charset="-78"/>
              </a:rPr>
              <a:t>و بالاخره شروع به گریه می کند.</a:t>
            </a:r>
            <a:endParaRPr lang="en-US"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شیوه تغذیه شیرخواران در ماه های اول زندگی</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sz="2800" dirty="0" smtClean="0">
                <a:solidFill>
                  <a:srgbClr val="C00000"/>
                </a:solidFill>
                <a:cs typeface="B Mitra" pitchFamily="2" charset="-78"/>
              </a:rPr>
              <a:t>شیرخواران را از جهت </a:t>
            </a:r>
            <a:r>
              <a:rPr lang="fa-IR" sz="2800" u="sng" dirty="0" smtClean="0">
                <a:solidFill>
                  <a:srgbClr val="C00000"/>
                </a:solidFill>
                <a:cs typeface="B Mitra" pitchFamily="2" charset="-78"/>
              </a:rPr>
              <a:t>خصوصیات فردی در گرفتن پستان مادر و نحوه و مدت شیرخوردن</a:t>
            </a:r>
            <a:r>
              <a:rPr lang="fa-IR" sz="2800" dirty="0" smtClean="0">
                <a:solidFill>
                  <a:srgbClr val="C00000"/>
                </a:solidFill>
                <a:cs typeface="B Mitra" pitchFamily="2" charset="-78"/>
              </a:rPr>
              <a:t> به 5 دسته تقسیم کرده اند:</a:t>
            </a:r>
          </a:p>
          <a:p>
            <a:pPr algn="r" rtl="1">
              <a:buNone/>
            </a:pPr>
            <a:r>
              <a:rPr lang="fa-IR" sz="2800" dirty="0" smtClean="0">
                <a:solidFill>
                  <a:srgbClr val="0070C0"/>
                </a:solidFill>
                <a:cs typeface="B Mitra" pitchFamily="2" charset="-78"/>
              </a:rPr>
              <a:t>الف</a:t>
            </a:r>
            <a:r>
              <a:rPr lang="fa-IR" sz="2800" dirty="0" smtClean="0">
                <a:cs typeface="B Mitra" pitchFamily="2" charset="-78"/>
              </a:rPr>
              <a:t>: هیجانی و موثر</a:t>
            </a:r>
          </a:p>
          <a:p>
            <a:pPr algn="r" rtl="1">
              <a:buNone/>
            </a:pPr>
            <a:r>
              <a:rPr lang="fa-IR" sz="2800" dirty="0" smtClean="0">
                <a:solidFill>
                  <a:srgbClr val="0070C0"/>
                </a:solidFill>
                <a:cs typeface="B Mitra" pitchFamily="2" charset="-78"/>
              </a:rPr>
              <a:t>ب</a:t>
            </a:r>
            <a:r>
              <a:rPr lang="fa-IR" sz="2800" dirty="0" smtClean="0">
                <a:cs typeface="B Mitra" pitchFamily="2" charset="-78"/>
              </a:rPr>
              <a:t>: هیجانی و غیرموثر</a:t>
            </a:r>
          </a:p>
          <a:p>
            <a:pPr algn="r" rtl="1">
              <a:buNone/>
            </a:pPr>
            <a:r>
              <a:rPr lang="fa-IR" sz="2800" dirty="0" smtClean="0">
                <a:solidFill>
                  <a:srgbClr val="0070C0"/>
                </a:solidFill>
                <a:cs typeface="B Mitra" pitchFamily="2" charset="-78"/>
              </a:rPr>
              <a:t>ج</a:t>
            </a:r>
            <a:r>
              <a:rPr lang="fa-IR" sz="2800" dirty="0" smtClean="0">
                <a:cs typeface="B Mitra" pitchFamily="2" charset="-78"/>
              </a:rPr>
              <a:t>: آهسته در شروع شیر خوردن</a:t>
            </a:r>
          </a:p>
          <a:p>
            <a:pPr algn="r" rtl="1">
              <a:buNone/>
            </a:pPr>
            <a:r>
              <a:rPr lang="fa-IR" sz="2800" dirty="0" smtClean="0">
                <a:solidFill>
                  <a:srgbClr val="0070C0"/>
                </a:solidFill>
                <a:cs typeface="B Mitra" pitchFamily="2" charset="-78"/>
              </a:rPr>
              <a:t>د</a:t>
            </a:r>
            <a:r>
              <a:rPr lang="fa-IR" sz="2800" dirty="0" smtClean="0">
                <a:cs typeface="B Mitra" pitchFamily="2" charset="-78"/>
              </a:rPr>
              <a:t>: آهسته شیرخوردن</a:t>
            </a:r>
          </a:p>
          <a:p>
            <a:pPr algn="r" rtl="1">
              <a:buNone/>
            </a:pPr>
            <a:r>
              <a:rPr lang="fa-IR" sz="2800" dirty="0" smtClean="0">
                <a:solidFill>
                  <a:srgbClr val="0070C0"/>
                </a:solidFill>
                <a:cs typeface="B Mitra" pitchFamily="2" charset="-78"/>
              </a:rPr>
              <a:t>ه</a:t>
            </a:r>
            <a:r>
              <a:rPr lang="fa-IR" sz="2800" dirty="0" smtClean="0">
                <a:cs typeface="B Mitra" pitchFamily="2" charset="-78"/>
              </a:rPr>
              <a:t>: استراحت در فواصل شیر خوردن</a:t>
            </a:r>
          </a:p>
          <a:p>
            <a:pPr algn="r" rtl="1">
              <a:buNone/>
            </a:pPr>
            <a:r>
              <a:rPr lang="fa-IR" sz="2800" dirty="0" smtClean="0">
                <a:solidFill>
                  <a:srgbClr val="0070C0"/>
                </a:solidFill>
                <a:cs typeface="B Mitra" pitchFamily="2" charset="-78"/>
              </a:rPr>
              <a:t>و</a:t>
            </a:r>
            <a:r>
              <a:rPr lang="fa-IR" sz="2800" dirty="0" smtClean="0">
                <a:cs typeface="B Mitra" pitchFamily="2" charset="-78"/>
              </a:rPr>
              <a:t>: مختلط</a:t>
            </a:r>
            <a:endParaRPr lang="en-US" sz="2800"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شیوه تغذیه شیرخواران در ماه های اول زندگی</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dirty="0" smtClean="0">
                <a:cs typeface="B Mitra" pitchFamily="2" charset="-78"/>
              </a:rPr>
              <a:t>بنابراین اگر در ارزیابی شیر دریافت شده فقط به « زمان مکیدن شیرخوار» توجه شود ممکن است گمراه کننده باشد زیرا شیرخواران مختلف خصوصیات فردی متفاوتی در نحوه و مدت شیرخوردن از خود نشان می دهند. </a:t>
            </a:r>
          </a:p>
          <a:p>
            <a:pPr algn="just" rtl="1"/>
            <a:r>
              <a:rPr lang="fa-IR" dirty="0" smtClean="0">
                <a:cs typeface="B Mitra" pitchFamily="2" charset="-78"/>
              </a:rPr>
              <a:t>گرچه بعضی از شیرخواران در ده دقیقه اول تغذیه از پستان می توانند بیشترین مقدار شیر را دریافت کنند، ولی با روشهای مختلفی که در مکیدن دارند، تخلیه پستان را در زمان های متفاوت انجام می دهند. از طرف دیگر به علت افزایش مقدار چربی شیر مادر در طول یک نوبت شیر خوردن، توصیه کلی برای تغذیه از یک پستان، مدت 15 تا 20 دقیقه است.</a:t>
            </a:r>
            <a:endParaRPr lang="en-US"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شیوه تغذیه شیرخواران در ماه های اول زندگی</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smtClean="0">
                <a:solidFill>
                  <a:srgbClr val="C00000"/>
                </a:solidFill>
                <a:cs typeface="B Mitra" pitchFamily="2" charset="-78"/>
              </a:rPr>
              <a:t>سن شیرخوار:</a:t>
            </a:r>
            <a:r>
              <a:rPr lang="fa-IR" dirty="0" smtClean="0">
                <a:cs typeface="B Mitra" pitchFamily="2" charset="-78"/>
              </a:rPr>
              <a:t> شیوه تغذیه یک شیرخوار ممکن است با افزایش سن او تغییر کند. شیرخواری که در دوره نوزادی خیلی به کندی تغذیه می کند ممکن است با افزایش سن و تمرین بیشتر، کارایی بیشتری از خود نشان دهد.</a:t>
            </a:r>
          </a:p>
          <a:p>
            <a:pPr algn="r" rtl="1"/>
            <a:r>
              <a:rPr lang="fa-IR" dirty="0" smtClean="0">
                <a:solidFill>
                  <a:srgbClr val="C00000"/>
                </a:solidFill>
                <a:cs typeface="B Mitra" pitchFamily="2" charset="-78"/>
              </a:rPr>
              <a:t>مقدار چربی </a:t>
            </a:r>
            <a:r>
              <a:rPr lang="fa-IR" dirty="0" smtClean="0">
                <a:cs typeface="B Mitra" pitchFamily="2" charset="-78"/>
              </a:rPr>
              <a:t>شیر مادران هم می تواند بر طول مدت تغذیه اثر بگذارد. مادرانی که چربی کمتری در شیر خود دارند فرزندشان طولانی تر تغذیه می کند و تلاش می کند پستان را تخلیه کند.</a:t>
            </a:r>
          </a:p>
          <a:p>
            <a:pPr algn="r" rtl="1"/>
            <a:r>
              <a:rPr lang="fa-IR" dirty="0" smtClean="0">
                <a:cs typeface="B Mitra" pitchFamily="2" charset="-78"/>
              </a:rPr>
              <a:t>ا</a:t>
            </a:r>
            <a:r>
              <a:rPr lang="fa-IR" dirty="0" smtClean="0">
                <a:solidFill>
                  <a:srgbClr val="C00000"/>
                </a:solidFill>
                <a:cs typeface="B Mitra" pitchFamily="2" charset="-78"/>
              </a:rPr>
              <a:t>شتهای شیرخوار </a:t>
            </a:r>
            <a:r>
              <a:rPr lang="fa-IR" dirty="0" smtClean="0">
                <a:cs typeface="B Mitra" pitchFamily="2" charset="-78"/>
              </a:rPr>
              <a:t>عامل موثر دیگری در طول مدت تغذیه شیرخوار است.</a:t>
            </a:r>
            <a:endParaRPr lang="en-US"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شیوه تغذیه شیرخواران در ماه های اول زندگی</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dirty="0" smtClean="0">
              <a:solidFill>
                <a:srgbClr val="C00000"/>
              </a:solidFill>
              <a:cs typeface="B Mitra" pitchFamily="2" charset="-78"/>
            </a:endParaRPr>
          </a:p>
          <a:p>
            <a:pPr algn="r" rtl="1"/>
            <a:r>
              <a:rPr lang="fa-IR" dirty="0" smtClean="0">
                <a:solidFill>
                  <a:srgbClr val="C00000"/>
                </a:solidFill>
                <a:cs typeface="B Mitra" pitchFamily="2" charset="-78"/>
              </a:rPr>
              <a:t>جهش های رشد </a:t>
            </a:r>
            <a:r>
              <a:rPr lang="fa-IR" dirty="0" smtClean="0">
                <a:cs typeface="B Mitra" pitchFamily="2" charset="-78"/>
              </a:rPr>
              <a:t>یا دوره های افزایش تغذیه که به طور معمول، حدود دو یا سه هفتگی، شش هفتگی و سه ماهگی اتفاق می افتد. شیرخوار از طریق مکیدن های مکرر، تولید شیر مادر را مطابق نیازهای فزاینده خود افزایش می دهند.</a:t>
            </a:r>
          </a:p>
          <a:p>
            <a:pPr algn="r" rtl="1"/>
            <a:endParaRPr lang="en-US"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شیوه تغذیه شیرخواران در ماه های اول زندگی</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sz="3000" dirty="0" smtClean="0">
                <a:cs typeface="B Mitra" pitchFamily="2" charset="-78"/>
              </a:rPr>
              <a:t>از روز پنجم به بعد که شیر مادر برحسب نیاز نوزاد زیاد می شود، در صورتی که نوزاد حداقل شش تا هشت کهنه پارچه ای مرطوب با حداقل یک نوبت کاملا خیس و یا پنج تا شش پوشک یک بار مصرف را در هر 24 ساعت خیس کند، مادر می تواند بگوید شیرش کافی است.</a:t>
            </a:r>
          </a:p>
          <a:p>
            <a:pPr algn="just" rtl="1">
              <a:buNone/>
            </a:pPr>
            <a:endParaRPr lang="fa-IR" sz="3000" dirty="0" smtClean="0">
              <a:cs typeface="B Mitra" pitchFamily="2" charset="-78"/>
            </a:endParaRPr>
          </a:p>
          <a:p>
            <a:pPr algn="just" rtl="1"/>
            <a:r>
              <a:rPr lang="fa-IR" sz="3000" dirty="0" smtClean="0">
                <a:cs typeface="B Mitra" pitchFamily="2" charset="-78"/>
              </a:rPr>
              <a:t>بعد از شش هفته، تعداد کهنه های پارچه ای خیس شده ممکن است به پنج یا شش کهنه خیس در روز و پوشک های یک بار مصرف به چهار یا پنج عدد در روز کاهش یابد ولی میزان خیس بودن آن به 120 میلی لیتر یا بیشتر افزایش پیدا کند.</a:t>
            </a:r>
            <a:endParaRPr lang="en-US" sz="3000"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نگرانی در مورد حجم شیر</a:t>
            </a:r>
            <a:endParaRPr lang="en-US" sz="2800" dirty="0">
              <a:solidFill>
                <a:srgbClr val="C00000"/>
              </a:solidFill>
              <a:cs typeface="B Titr"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382000" cy="4525963"/>
          </a:xfrm>
        </p:spPr>
        <p:txBody>
          <a:bodyPr>
            <a:noAutofit/>
          </a:bodyPr>
          <a:lstStyle/>
          <a:p>
            <a:pPr algn="just" rtl="1"/>
            <a:r>
              <a:rPr lang="fa-IR" sz="2800" dirty="0" smtClean="0">
                <a:cs typeface="B Mitra" pitchFamily="2" charset="-78"/>
              </a:rPr>
              <a:t>بیشتر نوزادان حدود 3 تا 8 بار و حداقل 3 تا 4 بار با حجم قابل ملاحظه در شبانه روز مدفوع می کنند.</a:t>
            </a:r>
            <a:endParaRPr lang="en-US" sz="2800" dirty="0" smtClean="0">
              <a:cs typeface="B Mitra" pitchFamily="2" charset="-78"/>
            </a:endParaRPr>
          </a:p>
          <a:p>
            <a:pPr algn="just" rtl="1"/>
            <a:r>
              <a:rPr lang="fa-IR" sz="2800" dirty="0" smtClean="0">
                <a:cs typeface="B Mitra" pitchFamily="2" charset="-78"/>
              </a:rPr>
              <a:t>در چهار تا شش هفته اول عمر، اگر دفعات مدفوع کمتر از دو بار در روز باشد به شرطی که شیرخوار حدود صد تا دویست گرم در هفته وزن بگیرد، طبیعی تلقی می شود.</a:t>
            </a:r>
            <a:endParaRPr lang="en-US" sz="2800" dirty="0" smtClean="0">
              <a:cs typeface="B Mitra" pitchFamily="2" charset="-78"/>
            </a:endParaRPr>
          </a:p>
          <a:p>
            <a:pPr algn="just" rtl="1"/>
            <a:r>
              <a:rPr lang="fa-IR" sz="2800" dirty="0" smtClean="0">
                <a:cs typeface="B Mitra" pitchFamily="2" charset="-78"/>
              </a:rPr>
              <a:t>بعد از یک ماهگی، شیرخواری که از شیر مادر تغذیه می کند باید حداقل یک بار مدفوع در روز داشته باشد. </a:t>
            </a:r>
          </a:p>
          <a:p>
            <a:pPr algn="just" rtl="1"/>
            <a:r>
              <a:rPr lang="fa-IR" sz="2800" dirty="0" smtClean="0">
                <a:cs typeface="B Mitra" pitchFamily="2" charset="-78"/>
              </a:rPr>
              <a:t>اگر حجم مدفوع خیلی کم باشد به طوری که فقط پوشک را آلوده کند، تعداد دفع مدفوع خیلی بیشتر می شود.</a:t>
            </a:r>
          </a:p>
          <a:p>
            <a:pPr algn="just" rtl="1"/>
            <a:endParaRPr lang="fa-IR" sz="2800" dirty="0" smtClean="0">
              <a:cs typeface="B Mitra" pitchFamily="2" charset="-78"/>
            </a:endParaRPr>
          </a:p>
          <a:p>
            <a:pPr algn="just" rtl="1"/>
            <a:endParaRPr lang="fa-IR" sz="2800" dirty="0" smtClean="0">
              <a:cs typeface="B Mitra" pitchFamily="2" charset="-78"/>
            </a:endParaRPr>
          </a:p>
          <a:p>
            <a:pPr algn="just" rtl="1"/>
            <a:endParaRPr lang="fa-IR" sz="2800" dirty="0" smtClean="0">
              <a:cs typeface="B Mitra" pitchFamily="2" charset="-78"/>
            </a:endParaRPr>
          </a:p>
          <a:p>
            <a:pPr algn="just" rtl="1"/>
            <a:endParaRPr lang="en-US" sz="2800"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نگرانی در مورد حجم شیر</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smtClean="0">
                <a:cs typeface="B Mitra" pitchFamily="2" charset="-78"/>
              </a:rPr>
              <a:t>شیرخواری که هر چند روز یک بار اجابت مزاج کند حجم آن باید خیلی زیاد باشد که معمولا در شیرخوارانی که بیشتر از شش هفته دارند اتفاق می افتد.</a:t>
            </a:r>
            <a:endParaRPr lang="en-US" dirty="0" smtClean="0">
              <a:cs typeface="B Mitra" pitchFamily="2" charset="-78"/>
            </a:endParaRPr>
          </a:p>
          <a:p>
            <a:pPr algn="r" rtl="1">
              <a:buNone/>
            </a:pPr>
            <a:endParaRPr lang="en-US" dirty="0" smtClean="0">
              <a:cs typeface="B Mitra" pitchFamily="2" charset="-78"/>
            </a:endParaRPr>
          </a:p>
          <a:p>
            <a:pPr algn="just" rtl="1"/>
            <a:r>
              <a:rPr lang="fa-IR" dirty="0" smtClean="0">
                <a:cs typeface="B Mitra" pitchFamily="2" charset="-78"/>
              </a:rPr>
              <a:t>معمولا در شیرخوارانی که سنشان بیشتر از شش هفته است، دفعات کمتر مدفوع نیز ممکن است طبیعی باشد. بعضی از شیرخواران فقط هفته ای یک بار اجابت مزاج دارند بدون این که علامتی از یبوست یعنی مدفوع سفت و خشک داشته باشند. </a:t>
            </a:r>
          </a:p>
          <a:p>
            <a:pPr algn="just" rtl="1"/>
            <a:r>
              <a:rPr lang="fa-IR" dirty="0" smtClean="0">
                <a:cs typeface="B Mitra" pitchFamily="2" charset="-78"/>
              </a:rPr>
              <a:t>به طور کلی از تولد تا شش ماهگی، افزایش وزن طبیعی در شیرخوارانی که با شیر مادر تغذیه می کنند بین 100 تا 200 گرم در هفته است.</a:t>
            </a:r>
          </a:p>
          <a:p>
            <a:pPr algn="just" rtl="1"/>
            <a:endParaRPr lang="en-US"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نگرانی در مورد حجم شیر</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Tulips.jpg"/>
          <p:cNvPicPr>
            <a:picLocks noGrp="1" noChangeAspect="1"/>
          </p:cNvPicPr>
          <p:nvPr>
            <p:ph idx="1"/>
          </p:nvPr>
        </p:nvPicPr>
        <p:blipFill>
          <a:blip r:embed="rId2" cstate="print"/>
          <a:stretch>
            <a:fillRect/>
          </a:stretch>
        </p:blipFill>
        <p:spPr>
          <a:xfrm>
            <a:off x="457200" y="838200"/>
            <a:ext cx="8229600" cy="4525962"/>
          </a:xfrm>
        </p:spPr>
      </p:pic>
      <p:sp>
        <p:nvSpPr>
          <p:cNvPr id="2" name="Title 1"/>
          <p:cNvSpPr>
            <a:spLocks noGrp="1"/>
          </p:cNvSpPr>
          <p:nvPr>
            <p:ph type="title"/>
          </p:nvPr>
        </p:nvSpPr>
        <p:spPr/>
        <p:txBody>
          <a:bodyPr>
            <a:normAutofit/>
          </a:bodyPr>
          <a:lstStyle/>
          <a:p>
            <a:r>
              <a:rPr lang="fa-IR" sz="2800" dirty="0" smtClean="0"/>
              <a:t>.</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endParaRPr lang="fa-IR" dirty="0" smtClean="0">
              <a:cs typeface="B Mitra" pitchFamily="2" charset="-78"/>
            </a:endParaRPr>
          </a:p>
          <a:p>
            <a:pPr algn="just" rtl="1"/>
            <a:r>
              <a:rPr lang="fa-IR" dirty="0" smtClean="0">
                <a:cs typeface="B Mitra" pitchFamily="2" charset="-78"/>
              </a:rPr>
              <a:t>همانطور که کودکان در زمینه رشد و تکامل با هم تفاوتهای زیادی دارند، در زمینه تغذیه با شیر مادر هم یکسان نیستند، مثلا دو کودک که هر دو کاملا سالم و طبیعی هستند، ممکن است در سنین متفاوتی راه بیفتند، صحبت کنند و یا دندان درآورند و شیوه تغذیه آنان با شیر مادر هم متفاوت باشد. یعنی یکی از آنان هر یک ساعت تغذیه کند و دیگری فقط هر 4 ساعت یک بار و هر دو هم بخوبی رشد کنند، لذا در مبحث مربوط به تغذیه با شیر مادر باید تفاوت های فردی را در نظر گرفت.</a:t>
            </a:r>
            <a:endParaRPr lang="en-US" dirty="0">
              <a:cs typeface="B Mitra" pitchFamily="2" charset="-78"/>
            </a:endParaRPr>
          </a:p>
        </p:txBody>
      </p:sp>
      <p:sp>
        <p:nvSpPr>
          <p:cNvPr id="3" name="Title 2"/>
          <p:cNvSpPr>
            <a:spLocks noGrp="1"/>
          </p:cNvSpPr>
          <p:nvPr>
            <p:ph type="title"/>
          </p:nvPr>
        </p:nvSpPr>
        <p:spPr/>
        <p:txBody>
          <a:bodyPr/>
          <a:lstStyle/>
          <a:p>
            <a:pPr algn="r" rtl="1"/>
            <a:r>
              <a:rPr lang="fa-IR"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05400"/>
          </a:xfrm>
        </p:spPr>
        <p:txBody>
          <a:bodyPr>
            <a:normAutofit/>
          </a:bodyPr>
          <a:lstStyle/>
          <a:p>
            <a:pPr algn="just" rtl="1"/>
            <a:r>
              <a:rPr lang="fa-IR" dirty="0" smtClean="0">
                <a:cs typeface="B Mitra" pitchFamily="2" charset="-78"/>
              </a:rPr>
              <a:t>شیوه تغذیه در روزهای اول متفاوت است به طوری که بسیاری از آنها میل دارند در هر نوبت تغذیه به مدت یکی دو ساعت پستان مادر را بمکند و بعد یکی دو ساعت بخوابند. این روش تا زمانی که شیر مادرشان خیلی زیاد شود ادامه می یابد.</a:t>
            </a:r>
          </a:p>
          <a:p>
            <a:pPr algn="just" rtl="1"/>
            <a:r>
              <a:rPr lang="fa-IR" dirty="0" smtClean="0">
                <a:cs typeface="B Mitra" pitchFamily="2" charset="-78"/>
              </a:rPr>
              <a:t>بعضی دیگر از نوزادان به دفعات مکرر ولی به مدت کوتاه شیر می خورند.</a:t>
            </a:r>
          </a:p>
          <a:p>
            <a:pPr algn="just" rtl="1"/>
            <a:r>
              <a:rPr lang="fa-IR" dirty="0" smtClean="0">
                <a:cs typeface="B Mitra" pitchFamily="2" charset="-78"/>
              </a:rPr>
              <a:t>روز اول بعضی نوزادان تنها 4 تا شش بار در 24 ساعت اول شیر می خورند. در حالی که دیگران به دفعات بیشتر شیر می خورند. </a:t>
            </a:r>
          </a:p>
          <a:p>
            <a:pPr algn="just" rtl="1"/>
            <a:r>
              <a:rPr lang="fa-IR" dirty="0" smtClean="0">
                <a:cs typeface="B Mitra" pitchFamily="2" charset="-78"/>
              </a:rPr>
              <a:t>از روز دوم تولد دفعات شیر خوردن به 8-12 بار در 24 ساعت می رسد، ولی معمولا فاصله بین شیر خوردن ها برابر نیست.</a:t>
            </a:r>
            <a:endParaRPr lang="en-US" dirty="0" smtClean="0">
              <a:cs typeface="B Mitra" pitchFamily="2" charset="-78"/>
            </a:endParaRPr>
          </a:p>
          <a:p>
            <a:pPr algn="just" rtl="1"/>
            <a:endParaRPr lang="fa-IR" dirty="0" smtClean="0">
              <a:cs typeface="B Mitra" pitchFamily="2" charset="-78"/>
            </a:endParaRPr>
          </a:p>
          <a:p>
            <a:pPr algn="just" rtl="1"/>
            <a:endParaRPr lang="en-US" dirty="0">
              <a:cs typeface="B Mitra" pitchFamily="2" charset="-78"/>
            </a:endParaRPr>
          </a:p>
        </p:txBody>
      </p:sp>
      <p:sp>
        <p:nvSpPr>
          <p:cNvPr id="2" name="Title 1"/>
          <p:cNvSpPr>
            <a:spLocks noGrp="1"/>
          </p:cNvSpPr>
          <p:nvPr>
            <p:ph type="title"/>
          </p:nvPr>
        </p:nvSpPr>
        <p:spPr>
          <a:xfrm>
            <a:off x="457200" y="274638"/>
            <a:ext cx="8229600" cy="944562"/>
          </a:xfrm>
        </p:spPr>
        <p:txBody>
          <a:bodyPr>
            <a:normAutofit/>
          </a:bodyPr>
          <a:lstStyle/>
          <a:p>
            <a:pPr algn="ctr"/>
            <a:r>
              <a:rPr lang="fa-IR" sz="2800" dirty="0" smtClean="0">
                <a:solidFill>
                  <a:srgbClr val="C00000"/>
                </a:solidFill>
                <a:cs typeface="B Titr" pitchFamily="2" charset="-78"/>
              </a:rPr>
              <a:t>شیوه های متداول تغذیه با شیر مادر روزهای اول زندگی</a:t>
            </a:r>
            <a:endParaRPr lang="en-US" sz="2800" dirty="0">
              <a:solidFill>
                <a:srgbClr val="C00000"/>
              </a:solidFill>
              <a:cs typeface="B Titr"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sz="2200" dirty="0" smtClean="0">
                <a:solidFill>
                  <a:srgbClr val="FF0000"/>
                </a:solidFill>
                <a:cs typeface="B Titr" pitchFamily="2" charset="-78"/>
              </a:rPr>
              <a:t>اثر دردهای سخت و طولانی زایمان، سزارین، داروها و جدایی مادر و نوزاد :</a:t>
            </a:r>
          </a:p>
          <a:p>
            <a:pPr algn="just" rtl="1">
              <a:buFont typeface="Courier New" pitchFamily="49" charset="0"/>
              <a:buChar char="o"/>
            </a:pPr>
            <a:r>
              <a:rPr lang="fa-IR" dirty="0" smtClean="0">
                <a:solidFill>
                  <a:schemeClr val="tx1">
                    <a:lumMod val="95000"/>
                    <a:lumOff val="5000"/>
                  </a:schemeClr>
                </a:solidFill>
                <a:cs typeface="B Mitra" pitchFamily="2" charset="-78"/>
              </a:rPr>
              <a:t>طول مدت و سختی دردهای زایمانی و مصرف مسکن ها و داروهای بیهوشی ممکن است موجب </a:t>
            </a:r>
            <a:r>
              <a:rPr lang="fa-IR" u="sng" dirty="0" smtClean="0">
                <a:solidFill>
                  <a:schemeClr val="tx1">
                    <a:lumMod val="95000"/>
                    <a:lumOff val="5000"/>
                  </a:schemeClr>
                </a:solidFill>
                <a:cs typeface="B Mitra" pitchFamily="2" charset="-78"/>
              </a:rPr>
              <a:t>اختلال در مکیدن</a:t>
            </a:r>
            <a:r>
              <a:rPr lang="fa-IR" dirty="0" smtClean="0">
                <a:solidFill>
                  <a:schemeClr val="tx1">
                    <a:lumMod val="95000"/>
                    <a:lumOff val="5000"/>
                  </a:schemeClr>
                </a:solidFill>
                <a:cs typeface="B Mitra" pitchFamily="2" charset="-78"/>
              </a:rPr>
              <a:t> و حتی </a:t>
            </a:r>
            <a:r>
              <a:rPr lang="fa-IR" u="sng" dirty="0" smtClean="0">
                <a:solidFill>
                  <a:schemeClr val="tx1">
                    <a:lumMod val="95000"/>
                    <a:lumOff val="5000"/>
                  </a:schemeClr>
                </a:solidFill>
                <a:cs typeface="B Mitra" pitchFamily="2" charset="-78"/>
              </a:rPr>
              <a:t>اختلال در هماهنگی کلی</a:t>
            </a:r>
            <a:r>
              <a:rPr lang="fa-IR" dirty="0" smtClean="0">
                <a:solidFill>
                  <a:schemeClr val="tx1">
                    <a:lumMod val="95000"/>
                    <a:lumOff val="5000"/>
                  </a:schemeClr>
                </a:solidFill>
                <a:cs typeface="B Mitra" pitchFamily="2" charset="-78"/>
              </a:rPr>
              <a:t> نوزاد شود و احتمال دارد اولین تغذیه نوزاد را به تاخیر اندازد.</a:t>
            </a:r>
          </a:p>
          <a:p>
            <a:pPr algn="just" rtl="1">
              <a:buFont typeface="Courier New" pitchFamily="49" charset="0"/>
              <a:buChar char="o"/>
            </a:pPr>
            <a:r>
              <a:rPr lang="fa-IR" dirty="0" smtClean="0">
                <a:solidFill>
                  <a:schemeClr val="tx1">
                    <a:lumMod val="95000"/>
                    <a:lumOff val="5000"/>
                  </a:schemeClr>
                </a:solidFill>
                <a:cs typeface="B Mitra" pitchFamily="2" charset="-78"/>
              </a:rPr>
              <a:t>عمل سزارین یا زایمان مشکل، ممکن است موجب خواب آلود شدن نوزاد برای چندین روز شده و یا روی مکیدن او اثر بگذارد.</a:t>
            </a:r>
          </a:p>
          <a:p>
            <a:pPr algn="just" rtl="1">
              <a:buFont typeface="Courier New" pitchFamily="49" charset="0"/>
              <a:buChar char="o"/>
            </a:pPr>
            <a:r>
              <a:rPr lang="fa-IR" dirty="0" smtClean="0">
                <a:solidFill>
                  <a:schemeClr val="tx1">
                    <a:lumMod val="95000"/>
                    <a:lumOff val="5000"/>
                  </a:schemeClr>
                </a:solidFill>
                <a:cs typeface="B Mitra" pitchFamily="2" charset="-78"/>
              </a:rPr>
              <a:t>بی حسی اپیدورال مادر می تواند سبب کاهش حرکات موزون و هوشیاری و کاهش تطبیق نوزاد با شرایط محیط در تمام طول دوره نوزادی شود.</a:t>
            </a:r>
          </a:p>
          <a:p>
            <a:pPr algn="just" rtl="1">
              <a:buFont typeface="Courier New" pitchFamily="49" charset="0"/>
              <a:buChar char="o"/>
            </a:pPr>
            <a:r>
              <a:rPr lang="fa-IR" dirty="0" smtClean="0">
                <a:solidFill>
                  <a:schemeClr val="tx1">
                    <a:lumMod val="95000"/>
                    <a:lumOff val="5000"/>
                  </a:schemeClr>
                </a:solidFill>
                <a:cs typeface="B Mitra" pitchFamily="2" charset="-78"/>
              </a:rPr>
              <a:t>جدایی مادر و نوزاد قبل از اولین تغذیه موجب بروز مشکلات مکیدن می شود. (و طول دوران تغذیه با شیر مادر را کوتاه تر می کند.)</a:t>
            </a:r>
          </a:p>
          <a:p>
            <a:pPr algn="just" rtl="1">
              <a:buNone/>
            </a:pPr>
            <a:endParaRPr lang="en-US" dirty="0">
              <a:solidFill>
                <a:schemeClr val="tx1">
                  <a:lumMod val="95000"/>
                  <a:lumOff val="5000"/>
                </a:schemeClr>
              </a:solidFill>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نکات مهم در تغذیه نوزاد در روزهای اول زندگی:</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lnSpcReduction="10000"/>
          </a:bodyPr>
          <a:lstStyle/>
          <a:p>
            <a:pPr algn="just" rtl="1"/>
            <a:r>
              <a:rPr lang="fa-IR" sz="2400" dirty="0" smtClean="0">
                <a:solidFill>
                  <a:srgbClr val="FF0000"/>
                </a:solidFill>
                <a:cs typeface="B Titr" pitchFamily="2" charset="-78"/>
              </a:rPr>
              <a:t>خواب آلوده بودن یا بی علاقگی نوزاد به </a:t>
            </a:r>
            <a:r>
              <a:rPr lang="fa-IR" sz="2400" dirty="0">
                <a:solidFill>
                  <a:srgbClr val="FF0000"/>
                </a:solidFill>
                <a:cs typeface="B Titr" pitchFamily="2" charset="-78"/>
              </a:rPr>
              <a:t>تغذیه</a:t>
            </a:r>
            <a:r>
              <a:rPr lang="fa-IR" sz="2400" dirty="0" smtClean="0">
                <a:solidFill>
                  <a:srgbClr val="FF0000"/>
                </a:solidFill>
                <a:cs typeface="B Titr" pitchFamily="2" charset="-78"/>
              </a:rPr>
              <a:t> با شیر مادر:</a:t>
            </a:r>
          </a:p>
          <a:p>
            <a:pPr algn="just" rtl="1"/>
            <a:r>
              <a:rPr lang="fa-IR" sz="2400" dirty="0" smtClean="0">
                <a:cs typeface="B Mitra" pitchFamily="2" charset="-78"/>
              </a:rPr>
              <a:t>خواب آلودگی و بی علاقگی به شیر خوردن به خصوص در بین نوزادان کوچکتر و یا متعاقب زایمان مشکل و یا تجویز دارو ضمن دردهای زایمانی شایع تر است. –تشویق مادر به شیردهی مکرر-</a:t>
            </a:r>
          </a:p>
          <a:p>
            <a:pPr algn="just" rtl="1"/>
            <a:r>
              <a:rPr lang="fa-IR" sz="2400" dirty="0">
                <a:solidFill>
                  <a:srgbClr val="FF0000"/>
                </a:solidFill>
                <a:cs typeface="B Titr" pitchFamily="2" charset="-78"/>
              </a:rPr>
              <a:t>دفع ادرار و </a:t>
            </a:r>
            <a:r>
              <a:rPr lang="fa-IR" sz="2400" dirty="0" smtClean="0">
                <a:solidFill>
                  <a:srgbClr val="FF0000"/>
                </a:solidFill>
                <a:cs typeface="B Titr" pitchFamily="2" charset="-78"/>
              </a:rPr>
              <a:t>مدفوع :</a:t>
            </a:r>
          </a:p>
          <a:p>
            <a:pPr algn="just" rtl="1"/>
            <a:r>
              <a:rPr lang="fa-IR" sz="2400" dirty="0" smtClean="0">
                <a:cs typeface="B Mitra" pitchFamily="2" charset="-78"/>
              </a:rPr>
              <a:t>ظرف یکی دو روز اول خیس کردن فقط یک یا دو کهنه در روز برای نوزادی که منحصرا از شیر مادر تغذیه می کند امری طبیعی است.</a:t>
            </a:r>
          </a:p>
          <a:p>
            <a:pPr algn="just" rtl="1"/>
            <a:r>
              <a:rPr lang="fa-IR" sz="2400" dirty="0" smtClean="0">
                <a:cs typeface="B Mitra" pitchFamily="2" charset="-78"/>
              </a:rPr>
              <a:t>در هفته اول برای درک تغذیه کافی (هر چند راهنمای دقیقی هم نیست) به این صورت است که: به ازای هر روز هفته حداقل همان تعداد دفع ادرار و مدفوع وجود داشته باشد. مثلا روز دوم حداقل دو بار ادرار و دو بار مدفوع و روز پنجم حداقل پنج بار ادرار و پنج بار مدفوع داشته باشد. </a:t>
            </a:r>
          </a:p>
          <a:p>
            <a:pPr algn="just" rtl="1"/>
            <a:r>
              <a:rPr lang="fa-IR" sz="2400" dirty="0" smtClean="0">
                <a:cs typeface="B Mitra" pitchFamily="2" charset="-78"/>
              </a:rPr>
              <a:t>بعد از روز پنجم و در طی ماه اول تولد، نوزاد حداقل شش تا هشت نوبت ادرار و حداقل 3 نوبت مدفوع در 24 ساعت دارد.</a:t>
            </a:r>
          </a:p>
          <a:p>
            <a:pPr algn="just" rtl="1"/>
            <a:endParaRPr lang="fa-IR" sz="2400" dirty="0">
              <a:cs typeface="B Mitra" pitchFamily="2" charset="-78"/>
            </a:endParaRPr>
          </a:p>
          <a:p>
            <a:pPr algn="just" rtl="1"/>
            <a:endParaRPr lang="fa-IR" sz="2400" dirty="0" smtClean="0">
              <a:solidFill>
                <a:srgbClr val="FF0000"/>
              </a:solidFill>
              <a:cs typeface="B Mitra" pitchFamily="2" charset="-78"/>
            </a:endParaRPr>
          </a:p>
          <a:p>
            <a:pPr algn="just" rtl="1"/>
            <a:endParaRPr lang="en-US" sz="2400" dirty="0">
              <a:solidFill>
                <a:srgbClr val="FF0000"/>
              </a:solidFill>
              <a:cs typeface="B Titr"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نکات مهم در تغذیه نوزاد در روزهای اول زندگی:</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rtl="1"/>
            <a:r>
              <a:rPr lang="fa-IR" sz="2400" dirty="0">
                <a:solidFill>
                  <a:srgbClr val="FF0000"/>
                </a:solidFill>
                <a:cs typeface="B Titr" pitchFamily="2" charset="-78"/>
              </a:rPr>
              <a:t>دفع ادرار و مدفوع (</a:t>
            </a:r>
            <a:r>
              <a:rPr lang="fa-IR" sz="2400" dirty="0" smtClean="0">
                <a:solidFill>
                  <a:srgbClr val="FF0000"/>
                </a:solidFill>
                <a:cs typeface="B Titr" pitchFamily="2" charset="-78"/>
              </a:rPr>
              <a:t>ادامه):</a:t>
            </a:r>
          </a:p>
          <a:p>
            <a:pPr algn="just" rtl="1"/>
            <a:r>
              <a:rPr lang="fa-IR" sz="2400" dirty="0" smtClean="0">
                <a:cs typeface="B Mitra" pitchFamily="2" charset="-78"/>
              </a:rPr>
              <a:t>کاهش وزن نوزاد علی رغم تغذیه مناسب اعم از این که نوزاد از شیر مادر یا شیر مصنوعی تغذیه کند، ظرف یکی دو روز اول زندگی، امری طبیعی است و عموما نوزاد در روز سوم، نباید کاهش وزن داشته باشد و در طی 10 تا 14 روز باید به وزن تولد خود برسد.</a:t>
            </a:r>
          </a:p>
          <a:p>
            <a:pPr algn="just" rtl="1">
              <a:buNone/>
            </a:pPr>
            <a:r>
              <a:rPr lang="fa-IR" sz="2400" dirty="0">
                <a:cs typeface="B Mitra" pitchFamily="2" charset="-78"/>
              </a:rPr>
              <a:t>	</a:t>
            </a:r>
            <a:r>
              <a:rPr lang="fa-IR" sz="2400" dirty="0" smtClean="0">
                <a:cs typeface="B Mitra" pitchFamily="2" charset="-78"/>
              </a:rPr>
              <a:t>	-علت این امر از دست دادن آب اضافی بدن و دفع مکونیوم است.-</a:t>
            </a:r>
          </a:p>
          <a:p>
            <a:pPr algn="just" rtl="1"/>
            <a:r>
              <a:rPr lang="fa-IR" sz="2400" dirty="0" smtClean="0">
                <a:cs typeface="B Mitra" pitchFamily="2" charset="-78"/>
              </a:rPr>
              <a:t>اگر شیر با بطری به نوزاد داده شود، می تواند موجب تضعیف یا توقف کامل مکیدن پستان مادر شود. چون نحوه حرکات زبان، فک و دهان در موقع مکیدن پستان مادر با مکیدن بطری و پستانک متفاوت است. (سردرگمی)</a:t>
            </a:r>
            <a:endParaRPr lang="fa-IR" sz="2400" dirty="0">
              <a:cs typeface="B Mitra" pitchFamily="2" charset="-78"/>
            </a:endParaRPr>
          </a:p>
          <a:p>
            <a:pPr algn="just" rtl="1"/>
            <a:r>
              <a:rPr lang="fa-IR" sz="2400" dirty="0" smtClean="0">
                <a:cs typeface="B Mitra" pitchFamily="2" charset="-78"/>
              </a:rPr>
              <a:t>اگر ظرف 3-4 هفته اول عمر، به نوزادان با بطری شیر بدهند، 95 درصد آنان مکیدنشان دچار اشکال می شود. بعضی ممکن است حتی با یک یا دو نوبت استفاده از بطری یا پستانک مشکل پیدا کنند.</a:t>
            </a:r>
            <a:endParaRPr lang="en-US" sz="2400"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نکات مهم در تغذیه نوزاد در روزهای اول زندگی:</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endParaRPr lang="fa-IR" dirty="0" smtClean="0">
              <a:cs typeface="B Mitra" pitchFamily="2" charset="-78"/>
            </a:endParaRPr>
          </a:p>
          <a:p>
            <a:pPr algn="just" rtl="1"/>
            <a:r>
              <a:rPr lang="fa-IR" dirty="0" smtClean="0">
                <a:cs typeface="B Mitra" pitchFamily="2" charset="-78"/>
              </a:rPr>
              <a:t> ظرف دو هفته اول تولد، شیر مادر به طور کامل جایگزین آغوز می شود.</a:t>
            </a:r>
          </a:p>
          <a:p>
            <a:pPr algn="just" rtl="1">
              <a:buNone/>
            </a:pPr>
            <a:endParaRPr lang="fa-IR" dirty="0">
              <a:cs typeface="B Mitra" pitchFamily="2" charset="-78"/>
            </a:endParaRPr>
          </a:p>
          <a:p>
            <a:pPr algn="just" rtl="1"/>
            <a:r>
              <a:rPr lang="fa-IR" dirty="0" smtClean="0">
                <a:cs typeface="B Mitra" pitchFamily="2" charset="-78"/>
              </a:rPr>
              <a:t>طی ماه اول، اکثریت مادران احساس می کنند که پستان هایشان شل تر شده و مانند اوایل، پر به نظر نمی رسد. نرم وشل شدن پستان ها به این دلیل است که تولید شیر با نیازهای کودک هماهنگ می شود، </a:t>
            </a:r>
            <a:r>
              <a:rPr lang="fa-IR" dirty="0" smtClean="0">
                <a:solidFill>
                  <a:srgbClr val="C00000"/>
                </a:solidFill>
                <a:cs typeface="B Mitra" pitchFamily="2" charset="-78"/>
              </a:rPr>
              <a:t>لذا از بین رفتن حالت پری پستان طبیعی است.</a:t>
            </a:r>
            <a:endParaRPr lang="en-US" dirty="0">
              <a:solidFill>
                <a:srgbClr val="C00000"/>
              </a:solidFill>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 ماه های اول زندگی</a:t>
            </a:r>
            <a:endParaRPr lang="en-US" sz="2800" dirty="0">
              <a:solidFill>
                <a:srgbClr val="C00000"/>
              </a:solidFill>
              <a:cs typeface="B Titr"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rtl="1"/>
            <a:r>
              <a:rPr lang="fa-IR" sz="2800" dirty="0" smtClean="0">
                <a:cs typeface="B Mitra" pitchFamily="2" charset="-78"/>
              </a:rPr>
              <a:t>بیشتر نوزادانی که منحصرا از شیر مادر تغذیه می کنند به طور متوسط 8 تا 12 بار یا بیشتر در شبانه روز از پستان مادر شیر می خورند. </a:t>
            </a:r>
          </a:p>
          <a:p>
            <a:pPr algn="just" rtl="1"/>
            <a:r>
              <a:rPr lang="fa-IR" sz="2800" dirty="0" smtClean="0">
                <a:cs typeface="B Mitra" pitchFamily="2" charset="-78"/>
              </a:rPr>
              <a:t>طی ماه های اول بسیاری از شیرخواران به صورت </a:t>
            </a:r>
            <a:r>
              <a:rPr lang="en-US" sz="2800" dirty="0" smtClean="0">
                <a:cs typeface="B Mitra" pitchFamily="2" charset="-78"/>
              </a:rPr>
              <a:t>Cluster nursing</a:t>
            </a:r>
            <a:r>
              <a:rPr lang="fa-IR" sz="2800" dirty="0" smtClean="0">
                <a:cs typeface="B Mitra" pitchFamily="2" charset="-78"/>
              </a:rPr>
              <a:t> تغذیه می کنند. یعنی گاهی اوقات که به طور معمول عصرها و شب هاست زود به زود و نزدیک هم تغذیه می کنند و در اوقات دیگر روز فواصل تغذیه آنان طولانی تر می شود.</a:t>
            </a:r>
          </a:p>
          <a:p>
            <a:pPr algn="just" rtl="1"/>
            <a:r>
              <a:rPr lang="fa-IR" sz="2800" dirty="0" smtClean="0">
                <a:cs typeface="B Mitra" pitchFamily="2" charset="-78"/>
              </a:rPr>
              <a:t>به دلیل تفاوت های فردی، شیرخواران </a:t>
            </a:r>
            <a:r>
              <a:rPr lang="fa-IR" sz="2800" u="sng" dirty="0" smtClean="0">
                <a:cs typeface="B Mitra" pitchFamily="2" charset="-78"/>
              </a:rPr>
              <a:t>سالمی</a:t>
            </a:r>
            <a:r>
              <a:rPr lang="fa-IR" sz="2800" dirty="0" smtClean="0">
                <a:cs typeface="B Mitra" pitchFamily="2" charset="-78"/>
              </a:rPr>
              <a:t> که با شیر مادر تغذیه می شوند، ممکن است هر ساعت یک بار و یا هر 4 ساعت یکبار تغذیه شوند و رشد کنند. اگر والدین نگران شیوه تغذیه فرزند خود هستند باید از آنان خواسته شود که به دفعات تغذیه او در شبانه روز توجه داشته باشند نه فواصل آن و به طور منظم فرزند خود را توزین کنند.</a:t>
            </a:r>
            <a:endParaRPr lang="en-US" sz="2800"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شیوه تغذیه شیرخواران در ماه های اول زندگی</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sz="2400" dirty="0" smtClean="0">
                <a:solidFill>
                  <a:srgbClr val="FF0000"/>
                </a:solidFill>
                <a:cs typeface="B Titr" pitchFamily="2" charset="-78"/>
              </a:rPr>
              <a:t>تغذیه از هر دو پستان :</a:t>
            </a:r>
          </a:p>
          <a:p>
            <a:pPr algn="r" rtl="1"/>
            <a:r>
              <a:rPr lang="fa-IR" sz="2800" dirty="0" smtClean="0">
                <a:cs typeface="B Mitra" pitchFamily="2" charset="-78"/>
              </a:rPr>
              <a:t>وقتی به شیرخوار فرصت داده شود که ابتدا پستان اول را تخلیه کند، سپس به پستان دوم گذاشته شود. تعادل مناسبی بین دریافت مایعات و انرژی پیدا می کند زیرا ترکیب شیر در طول تغذیه، تغییر می کند و فقط شیرخوار می داند که چه زمانی به تعادل آب و کالری رسیده است.</a:t>
            </a:r>
          </a:p>
          <a:p>
            <a:pPr algn="r" rtl="1"/>
            <a:r>
              <a:rPr lang="fa-IR" sz="2800" dirty="0" smtClean="0">
                <a:cs typeface="B Mitra" pitchFamily="2" charset="-78"/>
              </a:rPr>
              <a:t>توصیه می شود که وقتی شیرخوار پستان را رها می کند یا به خواب می رود مادر می تواند او را در آغوش بگیرد و به پستان دیگر بگذارد که ممکن است شیرخوار آن را بمکد یا تمایلی نشان ندهد، به مادر توصیه می شود که در نوبت بعد، شیر دادن را از پستانی که قبلا مکیده نشده یا کاملا تخلیه نشده است شروع کند. </a:t>
            </a:r>
            <a:endParaRPr lang="en-US" sz="2800" dirty="0">
              <a:cs typeface="B Mitra" pitchFamily="2" charset="-78"/>
            </a:endParaRPr>
          </a:p>
        </p:txBody>
      </p:sp>
      <p:sp>
        <p:nvSpPr>
          <p:cNvPr id="2" name="Title 1"/>
          <p:cNvSpPr>
            <a:spLocks noGrp="1"/>
          </p:cNvSpPr>
          <p:nvPr>
            <p:ph type="title"/>
          </p:nvPr>
        </p:nvSpPr>
        <p:spPr/>
        <p:txBody>
          <a:bodyPr>
            <a:normAutofit/>
          </a:bodyPr>
          <a:lstStyle/>
          <a:p>
            <a:pPr algn="ctr"/>
            <a:r>
              <a:rPr lang="fa-IR" sz="2800" dirty="0" smtClean="0">
                <a:solidFill>
                  <a:srgbClr val="C00000"/>
                </a:solidFill>
                <a:cs typeface="B Titr" pitchFamily="2" charset="-78"/>
              </a:rPr>
              <a:t>شیوه تغذیه شیرخواران در ماه های اول زندگی</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658</TotalTime>
  <Words>1925</Words>
  <Application>Microsoft Office PowerPoint</Application>
  <PresentationFormat>On-screen Show (4:3)</PresentationFormat>
  <Paragraphs>96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اصول تغذیه با شیر مادر</vt:lpstr>
      <vt:lpstr>.</vt:lpstr>
      <vt:lpstr>شیوه های متداول تغذیه با شیر مادر روزهای اول زندگی</vt:lpstr>
      <vt:lpstr>نکات مهم در تغذیه نوزاد در روزهای اول زندگی:</vt:lpstr>
      <vt:lpstr>نکات مهم در تغذیه نوزاد در روزهای اول زندگی:</vt:lpstr>
      <vt:lpstr>نکات مهم در تغذیه نوزاد در روزهای اول زندگی:</vt:lpstr>
      <vt:lpstr> ماه های اول زندگی</vt:lpstr>
      <vt:lpstr>شیوه تغذیه شیرخواران در ماه های اول زندگی</vt:lpstr>
      <vt:lpstr>شیوه تغذیه شیرخواران در ماه های اول زندگی</vt:lpstr>
      <vt:lpstr>شیوه تغذیه شیرخواران در ماه های اول زندگی</vt:lpstr>
      <vt:lpstr>شیوه تغذیه شیرخواران در ماه های اول زندگی</vt:lpstr>
      <vt:lpstr>شیوه تغذیه شیرخواران در ماه های اول زندگی</vt:lpstr>
      <vt:lpstr>شیوه تغذیه شیرخواران در ماه های اول زندگی</vt:lpstr>
      <vt:lpstr>شیوه تغذیه شیرخواران در ماه های اول زندگی</vt:lpstr>
      <vt:lpstr>شیوه تغذیه شیرخواران در ماه های اول زندگی</vt:lpstr>
      <vt:lpstr>نگرانی در مورد حجم شیر</vt:lpstr>
      <vt:lpstr>نگرانی در مورد حجم شیر</vt:lpstr>
      <vt:lpstr>نگرانی در مورد حجم شیر</vt:lpstr>
      <vt:lpstr>.</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تغذیه شیرخوار</dc:title>
  <dc:creator>MRT</dc:creator>
  <cp:lastModifiedBy>MRT</cp:lastModifiedBy>
  <cp:revision>122</cp:revision>
  <dcterms:created xsi:type="dcterms:W3CDTF">2024-07-15T08:39:33Z</dcterms:created>
  <dcterms:modified xsi:type="dcterms:W3CDTF">2024-08-10T14:49:15Z</dcterms:modified>
</cp:coreProperties>
</file>